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3.png" ContentType="image/png"/>
  <Override PartName="/ppt/media/image62.jpeg" ContentType="image/jpeg"/>
  <Override PartName="/ppt/media/image61.jpeg" ContentType="image/jpeg"/>
  <Override PartName="/ppt/media/image60.jpeg" ContentType="image/jpeg"/>
  <Override PartName="/ppt/media/image53.png" ContentType="image/png"/>
  <Override PartName="/ppt/media/image52.png" ContentType="image/png"/>
  <Override PartName="/ppt/media/image64.png" ContentType="image/png"/>
  <Override PartName="/ppt/media/image51.jpeg" ContentType="image/jpeg"/>
  <Override PartName="/ppt/media/image54.png" ContentType="image/png"/>
  <Override PartName="/ppt/media/image50.jpeg" ContentType="image/jpeg"/>
  <Override PartName="/ppt/media/image49.jpeg" ContentType="image/jpeg"/>
  <Override PartName="/ppt/media/image48.jpeg" ContentType="image/jpeg"/>
  <Override PartName="/ppt/media/image47.png" ContentType="image/png"/>
  <Override PartName="/ppt/media/image42.jpeg" ContentType="image/jpeg"/>
  <Override PartName="/ppt/media/image41.png" ContentType="image/png"/>
  <Override PartName="/ppt/media/image40.jpeg" ContentType="image/jpeg"/>
  <Override PartName="/ppt/media/image38.jpeg" ContentType="image/jpeg"/>
  <Override PartName="/ppt/media/image39.png" ContentType="image/png"/>
  <Override PartName="/ppt/media/image37.jpeg" ContentType="image/jpeg"/>
  <Override PartName="/ppt/media/image15.png" ContentType="image/png"/>
  <Override PartName="/ppt/media/image8.jpeg" ContentType="image/jpeg"/>
  <Override PartName="/ppt/media/image1.jpeg" ContentType="image/jpeg"/>
  <Override PartName="/ppt/media/image58.jpeg" ContentType="image/jpeg"/>
  <Override PartName="/ppt/media/image3.jpeg" ContentType="image/jpeg"/>
  <Override PartName="/ppt/media/image5.jpeg" ContentType="image/jpeg"/>
  <Override PartName="/ppt/media/image17.png" ContentType="image/png"/>
  <Override PartName="/ppt/media/image19.png" ContentType="image/png"/>
  <Override PartName="/ppt/media/image20.png" ContentType="image/png"/>
  <Override PartName="/ppt/media/image9.jpeg" ContentType="image/jpeg"/>
  <Override PartName="/ppt/media/image21.png" ContentType="image/png"/>
  <Override PartName="/ppt/media/image23.png" ContentType="image/png"/>
  <Override PartName="/ppt/media/image25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35.png" ContentType="image/png"/>
  <Override PartName="/ppt/media/image14.jpeg" ContentType="image/jpeg"/>
  <Override PartName="/ppt/media/image46.jpeg" ContentType="image/jpeg"/>
  <Override PartName="/ppt/media/image13.jpeg" ContentType="image/jpeg"/>
  <Override PartName="/ppt/media/image45.jpeg" ContentType="image/jpeg"/>
  <Override PartName="/ppt/media/image12.jpeg" ContentType="image/jpeg"/>
  <Override PartName="/ppt/media/image44.jpeg" ContentType="image/jpeg"/>
  <Override PartName="/ppt/media/image11.jpeg" ContentType="image/jpeg"/>
  <Override PartName="/ppt/media/image43.jpeg" ContentType="image/jpeg"/>
  <Override PartName="/ppt/media/image10.jpeg" ContentType="image/jpeg"/>
  <Override PartName="/ppt/media/image27.png" ContentType="image/png"/>
  <Override PartName="/ppt/media/image18.jpeg" ContentType="image/jpeg"/>
  <Override PartName="/ppt/media/image22.jpeg" ContentType="image/jpeg"/>
  <Override PartName="/ppt/media/image57.jpeg" ContentType="image/jpeg"/>
  <Override PartName="/ppt/media/image2.jpeg" ContentType="image/jpeg"/>
  <Override PartName="/ppt/media/image24.jpeg" ContentType="image/jpeg"/>
  <Override PartName="/ppt/media/image4.jpeg" ContentType="image/jpeg"/>
  <Override PartName="/ppt/media/image26.jpeg" ContentType="image/jpeg"/>
  <Override PartName="/ppt/media/image16.png" ContentType="image/png"/>
  <Override PartName="/ppt/media/image6.jpeg" ContentType="image/jpeg"/>
  <Override PartName="/ppt/media/image28.jpeg" ContentType="image/jpeg"/>
  <Override PartName="/ppt/media/image7.jpeg" ContentType="image/jpeg"/>
  <Override PartName="/ppt/media/image29.jpeg" ContentType="image/jpeg"/>
  <Override PartName="/ppt/media/image36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8288000" cy="10287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jpe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image" Target="../media/image60.jpe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3579840" y="3609000"/>
            <a:ext cx="11126880" cy="25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20160"/>
              </a:lnSpc>
            </a:pPr>
            <a:r>
              <a:rPr b="1" lang="en-US" sz="14400" spc="-1" strike="noStrike">
                <a:solidFill>
                  <a:srgbClr val="ffffff"/>
                </a:solidFill>
                <a:latin typeface="Anonymous Pro"/>
                <a:ea typeface="DejaVu Sans"/>
              </a:rPr>
              <a:t>Olá, Mundo</a:t>
            </a:r>
            <a:r>
              <a:rPr b="1" lang="en-US" sz="14400" spc="-1" strike="noStrike">
                <a:solidFill>
                  <a:srgbClr val="ff006b"/>
                </a:solidFill>
                <a:latin typeface="Anonymous Pro"/>
                <a:ea typeface="DejaVu Sans"/>
              </a:rPr>
              <a:t>!</a:t>
            </a:r>
            <a:endParaRPr b="0" lang="en-US" sz="14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63" name="CustomShape 1"/>
          <p:cNvSpPr/>
          <p:nvPr/>
        </p:nvSpPr>
        <p:spPr>
          <a:xfrm>
            <a:off x="2541960" y="1829520"/>
            <a:ext cx="13202640" cy="25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O MERCADO DE</a:t>
            </a:r>
            <a:r>
              <a:rPr b="1" lang="en-US" sz="10000" spc="-1" strike="noStrike">
                <a:solidFill>
                  <a:srgbClr val="ff006b"/>
                </a:solidFill>
                <a:latin typeface="Anonymous Pro"/>
                <a:ea typeface="DejaVu Sans"/>
              </a:rPr>
              <a:t> INTERNET DAS COISAS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2541960" y="5705280"/>
            <a:ext cx="12030120" cy="19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5000"/>
              </a:lnSpc>
            </a:pP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O</a:t>
            </a: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número de 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smartphone</a:t>
            </a: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, 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tablets</a:t>
            </a: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e 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PCs</a:t>
            </a: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juntos vão chegar me 7.5 bilhões até o final de 2019</a:t>
            </a:r>
            <a:endParaRPr b="0" lang="en-US" sz="50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pic>
        <p:nvPicPr>
          <p:cNvPr id="66" name="Picture 3" descr=""/>
          <p:cNvPicPr/>
          <p:nvPr/>
        </p:nvPicPr>
        <p:blipFill>
          <a:blip r:embed="rId2"/>
          <a:stretch/>
        </p:blipFill>
        <p:spPr>
          <a:xfrm>
            <a:off x="2786040" y="4431960"/>
            <a:ext cx="2752560" cy="2055960"/>
          </a:xfrm>
          <a:prstGeom prst="rect">
            <a:avLst/>
          </a:prstGeom>
          <a:ln>
            <a:noFill/>
          </a:ln>
        </p:spPr>
      </p:pic>
      <p:pic>
        <p:nvPicPr>
          <p:cNvPr id="67" name="Picture 4" descr=""/>
          <p:cNvPicPr/>
          <p:nvPr/>
        </p:nvPicPr>
        <p:blipFill>
          <a:blip r:embed="rId3"/>
          <a:stretch/>
        </p:blipFill>
        <p:spPr>
          <a:xfrm>
            <a:off x="7992360" y="4431960"/>
            <a:ext cx="2721240" cy="2055960"/>
          </a:xfrm>
          <a:prstGeom prst="rect">
            <a:avLst/>
          </a:prstGeom>
          <a:ln>
            <a:noFill/>
          </a:ln>
        </p:spPr>
      </p:pic>
      <p:pic>
        <p:nvPicPr>
          <p:cNvPr id="68" name="Picture 5" descr=""/>
          <p:cNvPicPr/>
          <p:nvPr/>
        </p:nvPicPr>
        <p:blipFill>
          <a:blip r:embed="rId4"/>
          <a:stretch/>
        </p:blipFill>
        <p:spPr>
          <a:xfrm>
            <a:off x="13167360" y="4575600"/>
            <a:ext cx="2609640" cy="1768320"/>
          </a:xfrm>
          <a:prstGeom prst="rect">
            <a:avLst/>
          </a:prstGeom>
          <a:ln>
            <a:noFill/>
          </a:ln>
        </p:spPr>
      </p:pic>
      <p:sp>
        <p:nvSpPr>
          <p:cNvPr id="69" name="CustomShape 1"/>
          <p:cNvSpPr/>
          <p:nvPr/>
        </p:nvSpPr>
        <p:spPr>
          <a:xfrm>
            <a:off x="6447600" y="4882320"/>
            <a:ext cx="635760" cy="12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+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70" name="CustomShape 2"/>
          <p:cNvSpPr/>
          <p:nvPr/>
        </p:nvSpPr>
        <p:spPr>
          <a:xfrm>
            <a:off x="11622600" y="4882320"/>
            <a:ext cx="635760" cy="12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+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71" name="CustomShape 3"/>
          <p:cNvSpPr/>
          <p:nvPr/>
        </p:nvSpPr>
        <p:spPr>
          <a:xfrm>
            <a:off x="2786040" y="1861200"/>
            <a:ext cx="13202640" cy="12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IoT</a:t>
            </a:r>
            <a:endParaRPr b="0" lang="en-US" sz="100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pic>
        <p:nvPicPr>
          <p:cNvPr id="73" name="Picture 3" descr=""/>
          <p:cNvPicPr/>
          <p:nvPr/>
        </p:nvPicPr>
        <p:blipFill>
          <a:blip r:embed="rId2"/>
          <a:stretch/>
        </p:blipFill>
        <p:spPr>
          <a:xfrm>
            <a:off x="2786040" y="4431960"/>
            <a:ext cx="2752560" cy="2055960"/>
          </a:xfrm>
          <a:prstGeom prst="rect">
            <a:avLst/>
          </a:prstGeom>
          <a:ln>
            <a:noFill/>
          </a:ln>
        </p:spPr>
      </p:pic>
      <p:pic>
        <p:nvPicPr>
          <p:cNvPr id="74" name="Picture 4" descr=""/>
          <p:cNvPicPr/>
          <p:nvPr/>
        </p:nvPicPr>
        <p:blipFill>
          <a:blip r:embed="rId3"/>
          <a:stretch/>
        </p:blipFill>
        <p:spPr>
          <a:xfrm>
            <a:off x="7992360" y="4431960"/>
            <a:ext cx="2721240" cy="2055960"/>
          </a:xfrm>
          <a:prstGeom prst="rect">
            <a:avLst/>
          </a:prstGeom>
          <a:ln>
            <a:noFill/>
          </a:ln>
        </p:spPr>
      </p:pic>
      <p:pic>
        <p:nvPicPr>
          <p:cNvPr id="75" name="Picture 5" descr=""/>
          <p:cNvPicPr/>
          <p:nvPr/>
        </p:nvPicPr>
        <p:blipFill>
          <a:blip r:embed="rId4"/>
          <a:stretch/>
        </p:blipFill>
        <p:spPr>
          <a:xfrm>
            <a:off x="13167360" y="4575600"/>
            <a:ext cx="2609640" cy="1768320"/>
          </a:xfrm>
          <a:prstGeom prst="rect">
            <a:avLst/>
          </a:prstGeom>
          <a:ln>
            <a:noFill/>
          </a:ln>
        </p:spPr>
      </p:pic>
      <p:sp>
        <p:nvSpPr>
          <p:cNvPr id="76" name="CustomShape 1"/>
          <p:cNvSpPr/>
          <p:nvPr/>
        </p:nvSpPr>
        <p:spPr>
          <a:xfrm>
            <a:off x="6447600" y="4882320"/>
            <a:ext cx="635760" cy="12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+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11622600" y="4882320"/>
            <a:ext cx="635760" cy="12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+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2786040" y="1861200"/>
            <a:ext cx="13202640" cy="12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IoT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2786040" y="6859800"/>
            <a:ext cx="275256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4799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Hardware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80" name="CustomShape 5"/>
          <p:cNvSpPr/>
          <p:nvPr/>
        </p:nvSpPr>
        <p:spPr>
          <a:xfrm>
            <a:off x="7881480" y="6859800"/>
            <a:ext cx="283212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4799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Software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81" name="CustomShape 6"/>
          <p:cNvSpPr/>
          <p:nvPr/>
        </p:nvSpPr>
        <p:spPr>
          <a:xfrm>
            <a:off x="13167360" y="6859800"/>
            <a:ext cx="272124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4799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Cloud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pic>
        <p:nvPicPr>
          <p:cNvPr id="83" name="Picture 3" descr=""/>
          <p:cNvPicPr/>
          <p:nvPr/>
        </p:nvPicPr>
        <p:blipFill>
          <a:blip r:embed="rId2"/>
          <a:stretch/>
        </p:blipFill>
        <p:spPr>
          <a:xfrm>
            <a:off x="2786040" y="2039040"/>
            <a:ext cx="2408760" cy="17992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5711040" y="2361240"/>
            <a:ext cx="9383400" cy="12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HARDWARE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2786040" y="4727160"/>
            <a:ext cx="12181680" cy="304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Parte física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Dispositivos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Sensores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Placas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Fios e Cabos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5711040" y="2361240"/>
            <a:ext cx="9383400" cy="12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SOFTWARE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2786040" y="4727160"/>
            <a:ext cx="12181680" cy="304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Parte inteligente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Programação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Código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IA + Machine Learning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Interface com usuário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89" name="Picture 5" descr=""/>
          <p:cNvPicPr/>
          <p:nvPr/>
        </p:nvPicPr>
        <p:blipFill>
          <a:blip r:embed="rId2"/>
          <a:stretch/>
        </p:blipFill>
        <p:spPr>
          <a:xfrm>
            <a:off x="2786040" y="2039040"/>
            <a:ext cx="2381400" cy="179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91" name="CustomShape 1"/>
          <p:cNvSpPr/>
          <p:nvPr/>
        </p:nvSpPr>
        <p:spPr>
          <a:xfrm>
            <a:off x="5711040" y="2361240"/>
            <a:ext cx="9383400" cy="12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CLOUD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2786040" y="4727160"/>
            <a:ext cx="12181680" cy="24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Conexão (Wifi, Bluetooth, etc)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Internet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Cloud como Serviço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Storage e Branco de Dados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93" name="Picture 5" descr=""/>
          <p:cNvPicPr/>
          <p:nvPr/>
        </p:nvPicPr>
        <p:blipFill>
          <a:blip r:embed="rId2"/>
          <a:stretch/>
        </p:blipFill>
        <p:spPr>
          <a:xfrm>
            <a:off x="2786040" y="2117160"/>
            <a:ext cx="2424240" cy="164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3790800" y="1657800"/>
            <a:ext cx="10705680" cy="711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7999"/>
              </a:lnSpc>
            </a:pPr>
            <a:r>
              <a:rPr b="1" lang="en-US" sz="8000" spc="-1" strike="noStrike">
                <a:solidFill>
                  <a:srgbClr val="ff006b"/>
                </a:solidFill>
                <a:latin typeface="Anonymous Pro"/>
                <a:ea typeface="DejaVu Sans"/>
              </a:rPr>
              <a:t>Internet das coisas</a:t>
            </a:r>
            <a:r>
              <a:rPr b="1" lang="en-US" sz="8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é conectar coisas na internet </a:t>
            </a:r>
            <a:r>
              <a:rPr b="1" lang="en-US" sz="8000" spc="-1" strike="noStrike">
                <a:solidFill>
                  <a:srgbClr val="ff006b"/>
                </a:solidFill>
                <a:latin typeface="Anonymous Pro"/>
                <a:ea typeface="DejaVu Sans"/>
              </a:rPr>
              <a:t>coletando dados</a:t>
            </a:r>
            <a:r>
              <a:rPr b="1" lang="en-US" sz="8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e acionando </a:t>
            </a:r>
            <a:r>
              <a:rPr b="1" lang="en-US" sz="8000" spc="-1" strike="noStrike">
                <a:solidFill>
                  <a:srgbClr val="ff006b"/>
                </a:solidFill>
                <a:latin typeface="Anonymous Pro"/>
                <a:ea typeface="DejaVu Sans"/>
              </a:rPr>
              <a:t>eventos</a:t>
            </a:r>
            <a:r>
              <a:rPr b="1" lang="en-US" sz="8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</a:t>
            </a:r>
            <a:r>
              <a:rPr b="1" lang="en-US" sz="8000" spc="-1" strike="noStrike">
                <a:solidFill>
                  <a:srgbClr val="ff006b"/>
                </a:solidFill>
                <a:latin typeface="Anonymous Pro"/>
                <a:ea typeface="DejaVu Sans"/>
              </a:rPr>
              <a:t>remotamente</a:t>
            </a:r>
            <a:r>
              <a:rPr b="1" lang="en-US" sz="8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ou </a:t>
            </a:r>
            <a:r>
              <a:rPr b="1" lang="en-US" sz="8000" spc="-1" strike="noStrike">
                <a:solidFill>
                  <a:srgbClr val="ff006b"/>
                </a:solidFill>
                <a:latin typeface="Anonymous Pro"/>
                <a:ea typeface="DejaVu Sans"/>
              </a:rPr>
              <a:t>automaticamente</a:t>
            </a:r>
            <a:endParaRPr b="0" lang="en-US" sz="80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97" name="CustomShape 1"/>
          <p:cNvSpPr/>
          <p:nvPr/>
        </p:nvSpPr>
        <p:spPr>
          <a:xfrm>
            <a:off x="5711040" y="2361240"/>
            <a:ext cx="9383400" cy="12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SENSORES</a:t>
            </a:r>
            <a:endParaRPr b="0" lang="en-US" sz="10000" spc="-1" strike="noStrike">
              <a:latin typeface="Arial"/>
            </a:endParaRPr>
          </a:p>
        </p:txBody>
      </p:sp>
      <p:pic>
        <p:nvPicPr>
          <p:cNvPr id="98" name="Picture 4" descr=""/>
          <p:cNvPicPr/>
          <p:nvPr/>
        </p:nvPicPr>
        <p:blipFill>
          <a:blip r:embed="rId2"/>
          <a:stretch/>
        </p:blipFill>
        <p:spPr>
          <a:xfrm>
            <a:off x="2863440" y="1348920"/>
            <a:ext cx="2226960" cy="2570040"/>
          </a:xfrm>
          <a:prstGeom prst="rect">
            <a:avLst/>
          </a:prstGeom>
          <a:ln>
            <a:noFill/>
          </a:ln>
        </p:spPr>
      </p:pic>
      <p:pic>
        <p:nvPicPr>
          <p:cNvPr id="99" name="Picture 5" descr=""/>
          <p:cNvPicPr/>
          <p:nvPr/>
        </p:nvPicPr>
        <p:blipFill>
          <a:blip r:embed="rId3"/>
          <a:stretch/>
        </p:blipFill>
        <p:spPr>
          <a:xfrm>
            <a:off x="8004600" y="5143680"/>
            <a:ext cx="1257120" cy="1676160"/>
          </a:xfrm>
          <a:prstGeom prst="rect">
            <a:avLst/>
          </a:prstGeom>
          <a:ln>
            <a:noFill/>
          </a:ln>
        </p:spPr>
      </p:pic>
      <p:pic>
        <p:nvPicPr>
          <p:cNvPr id="100" name="Picture 6" descr=""/>
          <p:cNvPicPr/>
          <p:nvPr/>
        </p:nvPicPr>
        <p:blipFill>
          <a:blip r:embed="rId4"/>
          <a:stretch/>
        </p:blipFill>
        <p:spPr>
          <a:xfrm>
            <a:off x="5734440" y="5143680"/>
            <a:ext cx="938160" cy="1676160"/>
          </a:xfrm>
          <a:prstGeom prst="rect">
            <a:avLst/>
          </a:prstGeom>
          <a:ln>
            <a:noFill/>
          </a:ln>
        </p:spPr>
      </p:pic>
      <p:pic>
        <p:nvPicPr>
          <p:cNvPr id="101" name="Picture 7" descr=""/>
          <p:cNvPicPr/>
          <p:nvPr/>
        </p:nvPicPr>
        <p:blipFill>
          <a:blip r:embed="rId5"/>
          <a:stretch/>
        </p:blipFill>
        <p:spPr>
          <a:xfrm>
            <a:off x="2811960" y="5143680"/>
            <a:ext cx="1273680" cy="1676160"/>
          </a:xfrm>
          <a:prstGeom prst="rect">
            <a:avLst/>
          </a:prstGeom>
          <a:ln>
            <a:noFill/>
          </a:ln>
        </p:spPr>
      </p:pic>
      <p:pic>
        <p:nvPicPr>
          <p:cNvPr id="102" name="Picture 8" descr=""/>
          <p:cNvPicPr/>
          <p:nvPr/>
        </p:nvPicPr>
        <p:blipFill>
          <a:blip r:embed="rId6"/>
          <a:stretch/>
        </p:blipFill>
        <p:spPr>
          <a:xfrm>
            <a:off x="13176000" y="5143680"/>
            <a:ext cx="2312640" cy="1676160"/>
          </a:xfrm>
          <a:prstGeom prst="rect">
            <a:avLst/>
          </a:prstGeom>
          <a:ln>
            <a:noFill/>
          </a:ln>
        </p:spPr>
      </p:pic>
      <p:pic>
        <p:nvPicPr>
          <p:cNvPr id="103" name="Picture 9" descr=""/>
          <p:cNvPicPr/>
          <p:nvPr/>
        </p:nvPicPr>
        <p:blipFill>
          <a:blip r:embed="rId7"/>
          <a:stretch/>
        </p:blipFill>
        <p:spPr>
          <a:xfrm>
            <a:off x="10467000" y="5143680"/>
            <a:ext cx="1567440" cy="167616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277720" y="7155000"/>
            <a:ext cx="20566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2999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Anonymous Pro"/>
                <a:ea typeface="DejaVu Sans"/>
              </a:rPr>
              <a:t>estado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ts val="2999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Anonymous Pro"/>
                <a:ea typeface="DejaVu Sans"/>
              </a:rPr>
              <a:t>de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ts val="2999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Anonymous Pro"/>
                <a:ea typeface="DejaVu Sans"/>
              </a:rPr>
              <a:t>lampadas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4864320" y="7155000"/>
            <a:ext cx="23263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2999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Anonymous Pro"/>
                <a:ea typeface="DejaVu Sans"/>
              </a:rPr>
              <a:t>temperatura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ts val="2999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Anonymous Pro"/>
                <a:ea typeface="DejaVu Sans"/>
              </a:rPr>
              <a:t>e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ts val="2999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Anonymous Pro"/>
                <a:ea typeface="DejaVu Sans"/>
              </a:rPr>
              <a:t>humidade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7541640" y="7155000"/>
            <a:ext cx="20566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2999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Anonymous Pro"/>
                <a:ea typeface="DejaVu Sans"/>
              </a:rPr>
              <a:t>abertura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ts val="2999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Anonymous Pro"/>
                <a:ea typeface="DejaVu Sans"/>
              </a:rPr>
              <a:t>de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ts val="2999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Anonymous Pro"/>
                <a:ea typeface="DejaVu Sans"/>
              </a:rPr>
              <a:t>portas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10111320" y="7155000"/>
            <a:ext cx="20566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2999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Anonymous Pro"/>
                <a:ea typeface="DejaVu Sans"/>
              </a:rPr>
              <a:t>humidade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ts val="2999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Anonymous Pro"/>
                <a:ea typeface="DejaVu Sans"/>
              </a:rPr>
              <a:t>de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ts val="2999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Anonymous Pro"/>
                <a:ea typeface="DejaVu Sans"/>
              </a:rPr>
              <a:t>solo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13037760" y="7155000"/>
            <a:ext cx="20566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2999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Anonymous Pro"/>
                <a:ea typeface="DejaVu Sans"/>
              </a:rPr>
              <a:t>lidar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ts val="2999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Anonymous Pro"/>
                <a:ea typeface="DejaVu Sans"/>
              </a:rPr>
              <a:t>e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ts val="2999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Anonymous Pro"/>
                <a:ea typeface="DejaVu Sans"/>
              </a:rPr>
              <a:t>GPS</a:t>
            </a:r>
            <a:endParaRPr b="0" lang="en-US" sz="30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110" name="CustomShape 1"/>
          <p:cNvSpPr/>
          <p:nvPr/>
        </p:nvSpPr>
        <p:spPr>
          <a:xfrm>
            <a:off x="3790800" y="2665440"/>
            <a:ext cx="10705680" cy="507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7999"/>
              </a:lnSpc>
            </a:pPr>
            <a:r>
              <a:rPr b="1" lang="en-US" sz="8000" spc="-1" strike="noStrike">
                <a:solidFill>
                  <a:srgbClr val="ff006b"/>
                </a:solidFill>
                <a:latin typeface="Anonymous Pro"/>
                <a:ea typeface="DejaVu Sans"/>
              </a:rPr>
              <a:t>Sensores</a:t>
            </a:r>
            <a:r>
              <a:rPr b="1" lang="en-US" sz="8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transformam </a:t>
            </a:r>
            <a:r>
              <a:rPr b="1" lang="en-US" sz="8000" spc="-1" strike="noStrike">
                <a:solidFill>
                  <a:srgbClr val="ff006b"/>
                </a:solidFill>
                <a:latin typeface="Anonymous Pro"/>
                <a:ea typeface="DejaVu Sans"/>
              </a:rPr>
              <a:t>eventos</a:t>
            </a:r>
            <a:r>
              <a:rPr b="1" lang="en-US" sz="8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e situações do mundo real em </a:t>
            </a:r>
            <a:r>
              <a:rPr b="1" lang="en-US" sz="8000" spc="-1" strike="noStrike">
                <a:solidFill>
                  <a:srgbClr val="ff006b"/>
                </a:solidFill>
                <a:latin typeface="Anonymous Pro"/>
                <a:ea typeface="DejaVu Sans"/>
              </a:rPr>
              <a:t>dados </a:t>
            </a:r>
            <a:r>
              <a:rPr b="1" lang="en-US" sz="8000" spc="-1" strike="noStrike">
                <a:solidFill>
                  <a:srgbClr val="ffffff"/>
                </a:solidFill>
                <a:latin typeface="Anonymous Pro"/>
                <a:ea typeface="DejaVu Sans"/>
              </a:rPr>
              <a:t>para o virtual</a:t>
            </a:r>
            <a:endParaRPr b="0" lang="en-US" sz="80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112" name="CustomShape 1"/>
          <p:cNvSpPr/>
          <p:nvPr/>
        </p:nvSpPr>
        <p:spPr>
          <a:xfrm>
            <a:off x="2989080" y="3673080"/>
            <a:ext cx="12308760" cy="304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7999"/>
              </a:lnSpc>
            </a:pPr>
            <a:r>
              <a:rPr b="1" lang="en-US" sz="8000" spc="-1" strike="noStrike">
                <a:solidFill>
                  <a:srgbClr val="ffffff"/>
                </a:solidFill>
                <a:latin typeface="Anonymous Pro"/>
                <a:ea typeface="DejaVu Sans"/>
              </a:rPr>
              <a:t>Sensores Virtuais:</a:t>
            </a:r>
            <a:endParaRPr b="0" lang="en-US" sz="8000" spc="-1" strike="noStrike">
              <a:latin typeface="Arial"/>
            </a:endParaRPr>
          </a:p>
          <a:p>
            <a:pPr>
              <a:lnSpc>
                <a:spcPts val="7999"/>
              </a:lnSpc>
            </a:pPr>
            <a:r>
              <a:rPr b="1" lang="en-US" sz="8000" spc="-1" strike="noStrike">
                <a:solidFill>
                  <a:srgbClr val="ff006b"/>
                </a:solidFill>
                <a:latin typeface="Anonymous Pro"/>
                <a:ea typeface="DejaVu Sans"/>
              </a:rPr>
              <a:t>API</a:t>
            </a:r>
            <a:r>
              <a:rPr b="1" lang="en-US" sz="8000" spc="-1" strike="noStrike">
                <a:solidFill>
                  <a:srgbClr val="ffffff"/>
                </a:solidFill>
                <a:latin typeface="Anonymous Pro"/>
                <a:ea typeface="DejaVu Sans"/>
              </a:rPr>
              <a:t>, Application Protocol Interface</a:t>
            </a:r>
            <a:endParaRPr b="0" lang="en-US" sz="80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1861200" y="3609000"/>
            <a:ext cx="14506200" cy="25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20160"/>
              </a:lnSpc>
            </a:pPr>
            <a:r>
              <a:rPr b="1" lang="en-US" sz="14400" spc="-1" strike="noStrike">
                <a:solidFill>
                  <a:srgbClr val="ffffff"/>
                </a:solidFill>
                <a:latin typeface="Anonymous Pro"/>
                <a:ea typeface="DejaVu Sans"/>
              </a:rPr>
              <a:t>BRUNO GERMANO</a:t>
            </a:r>
            <a:endParaRPr b="0" lang="en-US" sz="1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3684240" y="6001200"/>
            <a:ext cx="10534680" cy="6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5000"/>
              </a:lnSpc>
            </a:pP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@egermano</a:t>
            </a:r>
            <a:endParaRPr b="0" lang="en-US" sz="5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pic>
        <p:nvPicPr>
          <p:cNvPr id="114" name="Picture 3" descr=""/>
          <p:cNvPicPr/>
          <p:nvPr/>
        </p:nvPicPr>
        <p:blipFill>
          <a:blip r:embed="rId2"/>
          <a:stretch/>
        </p:blipFill>
        <p:spPr>
          <a:xfrm>
            <a:off x="2786040" y="2117160"/>
            <a:ext cx="2259000" cy="164268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5711040" y="2361240"/>
            <a:ext cx="9383400" cy="12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API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2786040" y="4727160"/>
            <a:ext cx="12181680" cy="24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Clima (Darksky)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Bolsa de Valores (B3)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NASA (ISS)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Seus Dados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2786040" y="4727160"/>
            <a:ext cx="12181680" cy="304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MQTT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REST API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Banco de dados e Storage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AI e ML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IOTA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19" name="Picture 4" descr=""/>
          <p:cNvPicPr/>
          <p:nvPr/>
        </p:nvPicPr>
        <p:blipFill>
          <a:blip r:embed="rId2"/>
          <a:stretch/>
        </p:blipFill>
        <p:spPr>
          <a:xfrm>
            <a:off x="2906280" y="2030760"/>
            <a:ext cx="1806480" cy="1815840"/>
          </a:xfrm>
          <a:prstGeom prst="rect">
            <a:avLst/>
          </a:prstGeom>
          <a:ln>
            <a:noFill/>
          </a:ln>
        </p:spPr>
      </p:pic>
      <p:sp>
        <p:nvSpPr>
          <p:cNvPr id="120" name="CustomShape 2"/>
          <p:cNvSpPr/>
          <p:nvPr/>
        </p:nvSpPr>
        <p:spPr>
          <a:xfrm>
            <a:off x="5711040" y="2361240"/>
            <a:ext cx="9383400" cy="12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DADOS</a:t>
            </a:r>
            <a:endParaRPr b="0" lang="en-US" sz="100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3790800" y="2665440"/>
            <a:ext cx="10705680" cy="507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7999"/>
              </a:lnSpc>
            </a:pPr>
            <a:r>
              <a:rPr b="1" lang="en-US" sz="8000" spc="-1" strike="noStrike">
                <a:solidFill>
                  <a:srgbClr val="ff006b"/>
                </a:solidFill>
                <a:latin typeface="Anonymous Pro"/>
                <a:ea typeface="DejaVu Sans"/>
              </a:rPr>
              <a:t>Experiência</a:t>
            </a:r>
            <a:r>
              <a:rPr b="1" lang="en-US" sz="8000" spc="-1" strike="noStrike">
                <a:solidFill>
                  <a:srgbClr val="ffffff"/>
                </a:solidFill>
                <a:latin typeface="Anonymous Pro"/>
                <a:ea typeface="DejaVu Sans"/>
              </a:rPr>
              <a:t>: Todo </a:t>
            </a:r>
            <a:r>
              <a:rPr b="1" lang="en-US" sz="8000" spc="-1" strike="noStrike">
                <a:solidFill>
                  <a:srgbClr val="ff006b"/>
                </a:solidFill>
                <a:latin typeface="Anonymous Pro"/>
                <a:ea typeface="DejaVu Sans"/>
              </a:rPr>
              <a:t>conhecimento</a:t>
            </a:r>
            <a:r>
              <a:rPr b="1" lang="en-US" sz="8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adquirido através da </a:t>
            </a:r>
            <a:r>
              <a:rPr b="1" lang="en-US" sz="8000" spc="-1" strike="noStrike">
                <a:solidFill>
                  <a:srgbClr val="ff006b"/>
                </a:solidFill>
                <a:latin typeface="Anonymous Pro"/>
                <a:ea typeface="DejaVu Sans"/>
              </a:rPr>
              <a:t>utilização</a:t>
            </a:r>
            <a:r>
              <a:rPr b="1" lang="en-US" sz="8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dos </a:t>
            </a:r>
            <a:r>
              <a:rPr b="1" lang="en-US" sz="8000" spc="-1" strike="noStrike">
                <a:solidFill>
                  <a:srgbClr val="ff006b"/>
                </a:solidFill>
                <a:latin typeface="Anonymous Pro"/>
                <a:ea typeface="DejaVu Sans"/>
              </a:rPr>
              <a:t>sentidos</a:t>
            </a:r>
            <a:r>
              <a:rPr b="1" lang="en-US" sz="8000" spc="-1" strike="noStrike">
                <a:solidFill>
                  <a:srgbClr val="ffffff"/>
                </a:solidFill>
                <a:latin typeface="Anonymous Pro"/>
                <a:ea typeface="DejaVu Sans"/>
              </a:rPr>
              <a:t>.</a:t>
            </a:r>
            <a:endParaRPr b="0" lang="en-US" sz="80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3050280" y="2049840"/>
            <a:ext cx="8521200" cy="25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Experiências de IoT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2733120" y="5748840"/>
            <a:ext cx="12181680" cy="182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Segurança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Automação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Social, Legal e Ética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3050280" y="2049840"/>
            <a:ext cx="8521200" cy="25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Experiências de IoT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2733120" y="5748840"/>
            <a:ext cx="12181680" cy="24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Segurança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Automação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Social, Legal e Ética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Infoeconomia ou Data Broking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3790800" y="4681080"/>
            <a:ext cx="10705680" cy="101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7999"/>
              </a:lnSpc>
            </a:pPr>
            <a:r>
              <a:rPr b="1" lang="en-US" sz="8000" spc="-1" strike="noStrike">
                <a:solidFill>
                  <a:srgbClr val="ff006b"/>
                </a:solidFill>
                <a:latin typeface="Anonymous Pro"/>
                <a:ea typeface="DejaVu Sans"/>
              </a:rPr>
              <a:t>EXEMPLOS</a:t>
            </a:r>
            <a:endParaRPr b="0" lang="en-US" sz="80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3050280" y="2049840"/>
            <a:ext cx="8521200" cy="25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Hellman's Recipe Cart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2733120" y="5748840"/>
            <a:ext cx="12181680" cy="24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Sensores NFC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Tablets nos carrinhos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Automação das Receitas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Compartilhamento de receitas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1861560" y="1029240"/>
            <a:ext cx="14563800" cy="822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136" name="CustomShape 1"/>
          <p:cNvSpPr/>
          <p:nvPr/>
        </p:nvSpPr>
        <p:spPr>
          <a:xfrm rot="16200000">
            <a:off x="-947520" y="2991600"/>
            <a:ext cx="8521200" cy="25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Smart</a:t>
            </a:r>
            <a:endParaRPr b="0" lang="en-US" sz="10000" spc="-1" strike="noStrike">
              <a:latin typeface="Arial"/>
            </a:endParaRPr>
          </a:p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Cities</a:t>
            </a:r>
            <a:endParaRPr b="0" lang="en-US" sz="10000" spc="-1" strike="noStrike">
              <a:latin typeface="Arial"/>
            </a:endParaRPr>
          </a:p>
        </p:txBody>
      </p:sp>
      <p:pic>
        <p:nvPicPr>
          <p:cNvPr id="137" name="Picture 4" descr=""/>
          <p:cNvPicPr/>
          <p:nvPr/>
        </p:nvPicPr>
        <p:blipFill>
          <a:blip r:embed="rId2"/>
          <a:stretch/>
        </p:blipFill>
        <p:spPr>
          <a:xfrm>
            <a:off x="4885560" y="675000"/>
            <a:ext cx="11994840" cy="893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3050280" y="2049840"/>
            <a:ext cx="8521200" cy="25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Automação Residencial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2733120" y="5748840"/>
            <a:ext cx="13062240" cy="24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Sensores (portas e janelas, cameras)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Lâmpadas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Assistentes de Voz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Fechaduras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3549600" y="2669400"/>
            <a:ext cx="8248680" cy="507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FALAR DE TECNOLOGIA É A MINHA</a:t>
            </a:r>
            <a:endParaRPr b="0" lang="en-US" sz="10000" spc="-1" strike="noStrike">
              <a:latin typeface="Arial"/>
            </a:endParaRPr>
          </a:p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006b"/>
                </a:solidFill>
                <a:latin typeface="Anonymous Pro"/>
                <a:ea typeface="DejaVu Sans"/>
              </a:rPr>
              <a:t>PAIXÃO</a:t>
            </a:r>
            <a:endParaRPr b="0" lang="en-US" sz="10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142" name="CustomShape 1"/>
          <p:cNvSpPr/>
          <p:nvPr/>
        </p:nvSpPr>
        <p:spPr>
          <a:xfrm>
            <a:off x="3050280" y="2049840"/>
            <a:ext cx="8521200" cy="25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Automação Residencial</a:t>
            </a:r>
            <a:endParaRPr b="0" lang="en-US" sz="10000" spc="-1" strike="noStrike">
              <a:latin typeface="Arial"/>
            </a:endParaRPr>
          </a:p>
        </p:txBody>
      </p:sp>
      <p:pic>
        <p:nvPicPr>
          <p:cNvPr id="143" name="Picture 4" descr=""/>
          <p:cNvPicPr/>
          <p:nvPr/>
        </p:nvPicPr>
        <p:blipFill>
          <a:blip r:embed="rId2"/>
          <a:stretch/>
        </p:blipFill>
        <p:spPr>
          <a:xfrm>
            <a:off x="1861200" y="5330880"/>
            <a:ext cx="3482640" cy="3064680"/>
          </a:xfrm>
          <a:prstGeom prst="rect">
            <a:avLst/>
          </a:prstGeom>
          <a:ln>
            <a:noFill/>
          </a:ln>
        </p:spPr>
      </p:pic>
      <p:pic>
        <p:nvPicPr>
          <p:cNvPr id="144" name="Picture 5" descr=""/>
          <p:cNvPicPr/>
          <p:nvPr/>
        </p:nvPicPr>
        <p:blipFill>
          <a:blip r:embed="rId3"/>
          <a:stretch/>
        </p:blipFill>
        <p:spPr>
          <a:xfrm>
            <a:off x="12174480" y="4377600"/>
            <a:ext cx="4019760" cy="4542480"/>
          </a:xfrm>
          <a:prstGeom prst="rect">
            <a:avLst/>
          </a:prstGeom>
          <a:ln>
            <a:noFill/>
          </a:ln>
        </p:spPr>
      </p:pic>
      <p:pic>
        <p:nvPicPr>
          <p:cNvPr id="145" name="Picture 6" descr=""/>
          <p:cNvPicPr/>
          <p:nvPr/>
        </p:nvPicPr>
        <p:blipFill>
          <a:blip r:embed="rId4"/>
          <a:stretch/>
        </p:blipFill>
        <p:spPr>
          <a:xfrm>
            <a:off x="8578800" y="4156200"/>
            <a:ext cx="2706120" cy="2706120"/>
          </a:xfrm>
          <a:prstGeom prst="rect">
            <a:avLst/>
          </a:prstGeom>
          <a:ln>
            <a:noFill/>
          </a:ln>
        </p:spPr>
      </p:pic>
      <p:pic>
        <p:nvPicPr>
          <p:cNvPr id="146" name="Picture 7" descr=""/>
          <p:cNvPicPr/>
          <p:nvPr/>
        </p:nvPicPr>
        <p:blipFill>
          <a:blip r:embed="rId5"/>
          <a:stretch/>
        </p:blipFill>
        <p:spPr>
          <a:xfrm>
            <a:off x="7498080" y="5065200"/>
            <a:ext cx="5220720" cy="5220720"/>
          </a:xfrm>
          <a:prstGeom prst="rect">
            <a:avLst/>
          </a:prstGeom>
          <a:ln>
            <a:noFill/>
          </a:ln>
        </p:spPr>
      </p:pic>
      <p:pic>
        <p:nvPicPr>
          <p:cNvPr id="147" name="Picture 8" descr=""/>
          <p:cNvPicPr/>
          <p:nvPr/>
        </p:nvPicPr>
        <p:blipFill>
          <a:blip r:embed="rId6"/>
          <a:stretch/>
        </p:blipFill>
        <p:spPr>
          <a:xfrm>
            <a:off x="4083120" y="4806360"/>
            <a:ext cx="4113720" cy="411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3050280" y="2049840"/>
            <a:ext cx="8521200" cy="25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Rainforest</a:t>
            </a:r>
            <a:endParaRPr b="0" lang="en-US" sz="10000" spc="-1" strike="noStrike">
              <a:latin typeface="Arial"/>
            </a:endParaRPr>
          </a:p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Connection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2733120" y="5748840"/>
            <a:ext cx="13062240" cy="182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Celulares Usados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Cameras e Microfones</a:t>
            </a:r>
            <a:endParaRPr b="0" lang="en-US" sz="4800" spc="-1" strike="noStrike">
              <a:latin typeface="Arial"/>
            </a:endParaRPr>
          </a:p>
          <a:p>
            <a:pPr lvl="1" marL="792360" indent="-395280">
              <a:lnSpc>
                <a:spcPts val="4799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4800" spc="-1" strike="noStrike">
                <a:solidFill>
                  <a:srgbClr val="ffffff"/>
                </a:solidFill>
                <a:latin typeface="Anonymous Pro"/>
                <a:ea typeface="DejaVu Sans"/>
              </a:rPr>
              <a:t>Acelerômetro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pic>
        <p:nvPicPr>
          <p:cNvPr id="152" name="Picture 3" descr=""/>
          <p:cNvPicPr/>
          <p:nvPr/>
        </p:nvPicPr>
        <p:blipFill>
          <a:blip r:embed="rId2"/>
          <a:stretch/>
        </p:blipFill>
        <p:spPr>
          <a:xfrm>
            <a:off x="767880" y="1548720"/>
            <a:ext cx="7791840" cy="7188480"/>
          </a:xfrm>
          <a:prstGeom prst="rect">
            <a:avLst/>
          </a:prstGeom>
          <a:ln>
            <a:noFill/>
          </a:ln>
        </p:spPr>
      </p:pic>
      <p:pic>
        <p:nvPicPr>
          <p:cNvPr id="153" name="Picture 4" descr=""/>
          <p:cNvPicPr/>
          <p:nvPr/>
        </p:nvPicPr>
        <p:blipFill>
          <a:blip r:embed="rId3"/>
          <a:srcRect l="15439" t="0" r="8371" b="0"/>
          <a:stretch/>
        </p:blipFill>
        <p:spPr>
          <a:xfrm>
            <a:off x="9144000" y="1548720"/>
            <a:ext cx="8208720" cy="718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>
            <a:off x="3538080" y="2665440"/>
            <a:ext cx="11211120" cy="507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7999"/>
              </a:lnSpc>
            </a:pPr>
            <a:r>
              <a:rPr b="1" lang="en-US" sz="8000" spc="-1" strike="noStrike">
                <a:solidFill>
                  <a:srgbClr val="ffffff"/>
                </a:solidFill>
                <a:latin typeface="Anonymous Pro"/>
                <a:ea typeface="DejaVu Sans"/>
              </a:rPr>
              <a:t>Eu acredito</a:t>
            </a:r>
            <a:endParaRPr b="0" lang="en-US" sz="8000" spc="-1" strike="noStrike">
              <a:latin typeface="Arial"/>
            </a:endParaRPr>
          </a:p>
          <a:p>
            <a:pPr>
              <a:lnSpc>
                <a:spcPts val="7999"/>
              </a:lnSpc>
            </a:pPr>
            <a:r>
              <a:rPr b="1" lang="en-US" sz="8000" spc="-1" strike="noStrike">
                <a:solidFill>
                  <a:srgbClr val="ffffff"/>
                </a:solidFill>
                <a:latin typeface="Anonymous Pro"/>
                <a:ea typeface="DejaVu Sans"/>
              </a:rPr>
              <a:t>que podemos tornar o </a:t>
            </a:r>
            <a:r>
              <a:rPr b="1" lang="en-US" sz="8000" spc="-1" strike="noStrike">
                <a:solidFill>
                  <a:srgbClr val="ff006b"/>
                </a:solidFill>
                <a:latin typeface="Anonymous Pro"/>
                <a:ea typeface="DejaVu Sans"/>
              </a:rPr>
              <a:t>mundo</a:t>
            </a:r>
            <a:r>
              <a:rPr b="1" lang="en-US" sz="8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mais </a:t>
            </a:r>
            <a:r>
              <a:rPr b="1" lang="en-US" sz="8000" spc="-1" strike="noStrike">
                <a:solidFill>
                  <a:srgbClr val="ff006b"/>
                </a:solidFill>
                <a:latin typeface="Anonymous Pro"/>
                <a:ea typeface="DejaVu Sans"/>
              </a:rPr>
              <a:t>justo</a:t>
            </a:r>
            <a:r>
              <a:rPr b="1" lang="en-US" sz="8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e </a:t>
            </a:r>
            <a:r>
              <a:rPr b="1" lang="en-US" sz="8000" spc="-1" strike="noStrike">
                <a:solidFill>
                  <a:srgbClr val="ff006b"/>
                </a:solidFill>
                <a:latin typeface="Anonymous Pro"/>
                <a:ea typeface="DejaVu Sans"/>
              </a:rPr>
              <a:t>democrático</a:t>
            </a:r>
            <a:r>
              <a:rPr b="1" lang="en-US" sz="8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através da </a:t>
            </a:r>
            <a:r>
              <a:rPr b="1" lang="en-US" sz="8000" spc="-1" strike="noStrike">
                <a:solidFill>
                  <a:srgbClr val="ff006b"/>
                </a:solidFill>
                <a:latin typeface="Anonymous Pro"/>
                <a:ea typeface="DejaVu Sans"/>
              </a:rPr>
              <a:t>tecnologia.</a:t>
            </a:r>
            <a:endParaRPr b="0" lang="en-US" sz="80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157" name="CustomShape 1"/>
          <p:cNvSpPr/>
          <p:nvPr/>
        </p:nvSpPr>
        <p:spPr>
          <a:xfrm>
            <a:off x="3040200" y="5771520"/>
            <a:ext cx="12173400" cy="31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198"/>
              </a:lnSpc>
            </a:pPr>
            <a:r>
              <a:rPr b="0" lang="en-US" sz="2800" spc="7" strike="noStrike">
                <a:solidFill>
                  <a:srgbClr val="ff006b"/>
                </a:solidFill>
                <a:latin typeface="Lato"/>
                <a:ea typeface="DejaVu Sans"/>
              </a:rPr>
              <a:t>e-mail:</a:t>
            </a:r>
            <a:r>
              <a:rPr b="0" lang="en-US" sz="2800" spc="7" strike="noStrike">
                <a:solidFill>
                  <a:srgbClr val="ffffff"/>
                </a:solidFill>
                <a:latin typeface="Lato"/>
                <a:ea typeface="DejaVu Sans"/>
              </a:rPr>
              <a:t> contato@egermano.com</a:t>
            </a:r>
            <a:endParaRPr b="0" lang="en-US" sz="2800" spc="-1" strike="noStrike">
              <a:latin typeface="Arial"/>
            </a:endParaRPr>
          </a:p>
          <a:p>
            <a:pPr>
              <a:lnSpc>
                <a:spcPts val="4198"/>
              </a:lnSpc>
            </a:pPr>
            <a:r>
              <a:rPr b="0" lang="en-US" sz="2800" spc="7" strike="noStrike">
                <a:solidFill>
                  <a:srgbClr val="ff006b"/>
                </a:solidFill>
                <a:latin typeface="Lato"/>
                <a:ea typeface="DejaVu Sans"/>
              </a:rPr>
              <a:t>youtube:</a:t>
            </a:r>
            <a:r>
              <a:rPr b="0" lang="en-US" sz="2800" spc="7" strike="noStrike">
                <a:solidFill>
                  <a:srgbClr val="ffffff"/>
                </a:solidFill>
                <a:latin typeface="Lato"/>
                <a:ea typeface="DejaVu Sans"/>
              </a:rPr>
              <a:t> https://youtube.com/egermano</a:t>
            </a:r>
            <a:endParaRPr b="0" lang="en-US" sz="2800" spc="-1" strike="noStrike">
              <a:latin typeface="Arial"/>
            </a:endParaRPr>
          </a:p>
          <a:p>
            <a:pPr>
              <a:lnSpc>
                <a:spcPts val="4198"/>
              </a:lnSpc>
            </a:pPr>
            <a:r>
              <a:rPr b="0" lang="en-US" sz="2800" spc="7" strike="noStrike">
                <a:solidFill>
                  <a:srgbClr val="ff006b"/>
                </a:solidFill>
                <a:latin typeface="Lato"/>
                <a:ea typeface="DejaVu Sans"/>
              </a:rPr>
              <a:t>instagram: </a:t>
            </a:r>
            <a:r>
              <a:rPr b="0" lang="en-US" sz="2800" spc="7" strike="noStrike">
                <a:solidFill>
                  <a:srgbClr val="ffffff"/>
                </a:solidFill>
                <a:latin typeface="Lato"/>
                <a:ea typeface="DejaVu Sans"/>
              </a:rPr>
              <a:t>@egermano</a:t>
            </a:r>
            <a:endParaRPr b="0" lang="en-US" sz="2800" spc="-1" strike="noStrike">
              <a:latin typeface="Arial"/>
            </a:endParaRPr>
          </a:p>
          <a:p>
            <a:pPr>
              <a:lnSpc>
                <a:spcPts val="4198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ts val="4198"/>
              </a:lnSpc>
            </a:pPr>
            <a:r>
              <a:rPr b="0" lang="en-US" sz="2800" spc="7" strike="noStrike">
                <a:solidFill>
                  <a:srgbClr val="ffffff"/>
                </a:solidFill>
                <a:latin typeface="Lato"/>
                <a:ea typeface="DejaVu Sans"/>
              </a:rPr>
              <a:t>São Paulo - SP</a:t>
            </a:r>
            <a:endParaRPr b="0" lang="en-US" sz="2800" spc="-1" strike="noStrike">
              <a:latin typeface="Arial"/>
            </a:endParaRPr>
          </a:p>
          <a:p>
            <a:pPr>
              <a:lnSpc>
                <a:spcPts val="4201"/>
              </a:lnSpc>
            </a:pPr>
            <a:r>
              <a:rPr b="0" lang="en-US" sz="2800" spc="7" strike="noStrike">
                <a:solidFill>
                  <a:srgbClr val="ffffff"/>
                </a:solidFill>
                <a:latin typeface="Lato"/>
                <a:ea typeface="DejaVu Sans"/>
              </a:rPr>
              <a:t>Setembro 2019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8" name="Picture 4" descr=""/>
          <p:cNvPicPr/>
          <p:nvPr/>
        </p:nvPicPr>
        <p:blipFill>
          <a:blip r:embed="rId2"/>
          <a:stretch/>
        </p:blipFill>
        <p:spPr>
          <a:xfrm>
            <a:off x="7243560" y="1606320"/>
            <a:ext cx="3766320" cy="3766320"/>
          </a:xfrm>
          <a:prstGeom prst="rect">
            <a:avLst/>
          </a:prstGeom>
          <a:ln>
            <a:noFill/>
          </a:ln>
        </p:spPr>
      </p:pic>
      <p:pic>
        <p:nvPicPr>
          <p:cNvPr id="159" name="Picture 5" descr=""/>
          <p:cNvPicPr/>
          <p:nvPr/>
        </p:nvPicPr>
        <p:blipFill>
          <a:blip r:embed="rId3"/>
          <a:stretch/>
        </p:blipFill>
        <p:spPr>
          <a:xfrm>
            <a:off x="3040200" y="1606320"/>
            <a:ext cx="3515760" cy="376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3549600" y="2666160"/>
            <a:ext cx="12632760" cy="507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5000"/>
              </a:lnSpc>
            </a:pP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&lt;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html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&gt;</a:t>
            </a:r>
            <a:endParaRPr b="0" lang="en-US" sz="5000" spc="-1" strike="noStrike">
              <a:latin typeface="Arial"/>
            </a:endParaRPr>
          </a:p>
          <a:p>
            <a:pPr>
              <a:lnSpc>
                <a:spcPts val="5000"/>
              </a:lnSpc>
            </a:pP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  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&lt;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head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&gt;</a:t>
            </a:r>
            <a:endParaRPr b="0" lang="en-US" sz="5000" spc="-1" strike="noStrike">
              <a:latin typeface="Arial"/>
            </a:endParaRPr>
          </a:p>
          <a:p>
            <a:pPr>
              <a:lnSpc>
                <a:spcPts val="5000"/>
              </a:lnSpc>
            </a:pP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    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&lt;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title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&gt;</a:t>
            </a: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Título do site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&lt;/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title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&gt;</a:t>
            </a:r>
            <a:endParaRPr b="0" lang="en-US" sz="5000" spc="-1" strike="noStrike">
              <a:latin typeface="Arial"/>
            </a:endParaRPr>
          </a:p>
          <a:p>
            <a:pPr>
              <a:lnSpc>
                <a:spcPts val="5000"/>
              </a:lnSpc>
            </a:pP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 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&lt;/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head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&gt;</a:t>
            </a:r>
            <a:endParaRPr b="0" lang="en-US" sz="5000" spc="-1" strike="noStrike">
              <a:latin typeface="Arial"/>
            </a:endParaRPr>
          </a:p>
          <a:p>
            <a:pPr>
              <a:lnSpc>
                <a:spcPts val="5000"/>
              </a:lnSpc>
            </a:pP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 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&lt;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body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&gt;</a:t>
            </a:r>
            <a:endParaRPr b="0" lang="en-US" sz="5000" spc="-1" strike="noStrike">
              <a:latin typeface="Arial"/>
            </a:endParaRPr>
          </a:p>
          <a:p>
            <a:pPr>
              <a:lnSpc>
                <a:spcPts val="5000"/>
              </a:lnSpc>
            </a:pP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   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&lt;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h1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&gt;</a:t>
            </a: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Olá, Mundo!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&lt;/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h1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&gt;</a:t>
            </a:r>
            <a:endParaRPr b="0" lang="en-US" sz="5000" spc="-1" strike="noStrike">
              <a:latin typeface="Arial"/>
            </a:endParaRPr>
          </a:p>
          <a:p>
            <a:pPr>
              <a:lnSpc>
                <a:spcPts val="5000"/>
              </a:lnSpc>
            </a:pP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 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&lt;/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body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&gt;</a:t>
            </a:r>
            <a:endParaRPr b="0" lang="en-US" sz="5000" spc="-1" strike="noStrike">
              <a:latin typeface="Arial"/>
            </a:endParaRPr>
          </a:p>
          <a:p>
            <a:pPr>
              <a:lnSpc>
                <a:spcPts val="5000"/>
              </a:lnSpc>
            </a:pP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&lt;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html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&gt;</a:t>
            </a:r>
            <a:endParaRPr b="0" lang="en-US" sz="50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48" name="CustomShape 1"/>
          <p:cNvSpPr/>
          <p:nvPr/>
        </p:nvSpPr>
        <p:spPr>
          <a:xfrm>
            <a:off x="3549600" y="3607200"/>
            <a:ext cx="10534680" cy="31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5000"/>
              </a:lnSpc>
            </a:pP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&lt;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quando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&gt;</a:t>
            </a: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Há 20 anos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&lt;/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quando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&gt;</a:t>
            </a:r>
            <a:endParaRPr b="0" lang="en-US" sz="5000" spc="-1" strike="noStrike">
              <a:latin typeface="Arial"/>
            </a:endParaRPr>
          </a:p>
          <a:p>
            <a:pPr>
              <a:lnSpc>
                <a:spcPts val="5000"/>
              </a:lnSpc>
            </a:pP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  </a:t>
            </a:r>
            <a:endParaRPr b="0" lang="en-US" sz="5000" spc="-1" strike="noStrike">
              <a:latin typeface="Arial"/>
            </a:endParaRPr>
          </a:p>
          <a:p>
            <a:pPr>
              <a:lnSpc>
                <a:spcPts val="5000"/>
              </a:lnSpc>
            </a:pP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&lt;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aprendi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&gt;</a:t>
            </a: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Pensar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&lt;/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aprendi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&gt;</a:t>
            </a:r>
            <a:endParaRPr b="0" lang="en-US" sz="5000" spc="-1" strike="noStrike">
              <a:latin typeface="Arial"/>
            </a:endParaRPr>
          </a:p>
          <a:p>
            <a:pPr>
              <a:lnSpc>
                <a:spcPts val="5000"/>
              </a:lnSpc>
            </a:pP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&lt;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aprendi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&gt;</a:t>
            </a: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Explicar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&lt;/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aprendi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&gt;</a:t>
            </a:r>
            <a:endParaRPr b="0" lang="en-US" sz="5000" spc="-1" strike="noStrike">
              <a:latin typeface="Arial"/>
            </a:endParaRPr>
          </a:p>
          <a:p>
            <a:pPr>
              <a:lnSpc>
                <a:spcPts val="5000"/>
              </a:lnSpc>
            </a:pP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&lt;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aprendi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&gt;</a:t>
            </a: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Conectar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&lt;/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aprendi</a:t>
            </a:r>
            <a:r>
              <a:rPr b="1" lang="en-US" sz="5000" spc="-1" strike="noStrike">
                <a:solidFill>
                  <a:srgbClr val="7000ff"/>
                </a:solidFill>
                <a:latin typeface="Anonymous Pro"/>
                <a:ea typeface="DejaVu Sans"/>
              </a:rPr>
              <a:t>&gt;</a:t>
            </a:r>
            <a:endParaRPr b="0" lang="en-US" sz="50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pic>
        <p:nvPicPr>
          <p:cNvPr id="50" name="Picture 3" descr=""/>
          <p:cNvPicPr/>
          <p:nvPr/>
        </p:nvPicPr>
        <p:blipFill>
          <a:blip r:embed="rId2"/>
          <a:stretch/>
        </p:blipFill>
        <p:spPr>
          <a:xfrm>
            <a:off x="6811200" y="5886720"/>
            <a:ext cx="4664520" cy="2623320"/>
          </a:xfrm>
          <a:prstGeom prst="rect">
            <a:avLst/>
          </a:prstGeom>
          <a:ln>
            <a:noFill/>
          </a:ln>
        </p:spPr>
      </p:pic>
      <p:pic>
        <p:nvPicPr>
          <p:cNvPr id="51" name="Picture 4" descr=""/>
          <p:cNvPicPr/>
          <p:nvPr/>
        </p:nvPicPr>
        <p:blipFill>
          <a:blip r:embed="rId3"/>
          <a:stretch/>
        </p:blipFill>
        <p:spPr>
          <a:xfrm>
            <a:off x="12427560" y="5879160"/>
            <a:ext cx="4661280" cy="2621520"/>
          </a:xfrm>
          <a:prstGeom prst="rect">
            <a:avLst/>
          </a:prstGeom>
          <a:ln>
            <a:noFill/>
          </a:ln>
        </p:spPr>
      </p:pic>
      <p:pic>
        <p:nvPicPr>
          <p:cNvPr id="52" name="Picture 5" descr=""/>
          <p:cNvPicPr/>
          <p:nvPr/>
        </p:nvPicPr>
        <p:blipFill>
          <a:blip r:embed="rId4"/>
          <a:stretch/>
        </p:blipFill>
        <p:spPr>
          <a:xfrm>
            <a:off x="1211760" y="5879160"/>
            <a:ext cx="4647600" cy="2613960"/>
          </a:xfrm>
          <a:prstGeom prst="rect">
            <a:avLst/>
          </a:prstGeom>
          <a:ln>
            <a:noFill/>
          </a:ln>
        </p:spPr>
      </p:pic>
      <p:sp>
        <p:nvSpPr>
          <p:cNvPr id="53" name="CustomShape 1"/>
          <p:cNvSpPr/>
          <p:nvPr/>
        </p:nvSpPr>
        <p:spPr>
          <a:xfrm>
            <a:off x="3535920" y="2209680"/>
            <a:ext cx="8248680" cy="25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CRIADOR DE </a:t>
            </a:r>
            <a:r>
              <a:rPr b="1" lang="en-US" sz="10000" spc="-1" strike="noStrike">
                <a:solidFill>
                  <a:srgbClr val="ff006b"/>
                </a:solidFill>
                <a:latin typeface="Anonymous Pro"/>
                <a:ea typeface="DejaVu Sans"/>
              </a:rPr>
              <a:t>CONTEÚDO</a:t>
            </a:r>
            <a:endParaRPr b="0" lang="en-US" sz="100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55" name="CustomShape 1"/>
          <p:cNvSpPr/>
          <p:nvPr/>
        </p:nvSpPr>
        <p:spPr>
          <a:xfrm>
            <a:off x="3790800" y="2482560"/>
            <a:ext cx="10705680" cy="548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7200"/>
              </a:lnSpc>
            </a:pPr>
            <a:r>
              <a:rPr b="1" lang="en-US" sz="7200" spc="-1" strike="noStrike">
                <a:solidFill>
                  <a:srgbClr val="ff006b"/>
                </a:solidFill>
                <a:latin typeface="Anonymous Pro"/>
                <a:ea typeface="DejaVu Sans"/>
              </a:rPr>
              <a:t>Internet das coisas</a:t>
            </a:r>
            <a:r>
              <a:rPr b="1" lang="en-US" sz="7200" spc="-1" strike="noStrike">
                <a:solidFill>
                  <a:srgbClr val="ffffff"/>
                </a:solidFill>
                <a:latin typeface="Anonymous Pro"/>
                <a:ea typeface="DejaVu Sans"/>
              </a:rPr>
              <a:t> é a união de quase </a:t>
            </a:r>
            <a:r>
              <a:rPr b="1" lang="en-US" sz="7200" spc="-1" strike="noStrike">
                <a:solidFill>
                  <a:srgbClr val="ff006b"/>
                </a:solidFill>
                <a:latin typeface="Anonymous Pro"/>
                <a:ea typeface="DejaVu Sans"/>
              </a:rPr>
              <a:t>todas as tecnologias</a:t>
            </a:r>
            <a:r>
              <a:rPr b="1" lang="en-US" sz="7200" spc="-1" strike="noStrike">
                <a:solidFill>
                  <a:srgbClr val="ffffff"/>
                </a:solidFill>
                <a:latin typeface="Anonymous Pro"/>
                <a:ea typeface="DejaVu Sans"/>
              </a:rPr>
              <a:t> de internet já desenvolvidas até hoje</a:t>
            </a:r>
            <a:endParaRPr b="0" lang="en-US" sz="72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57" name="CustomShape 1"/>
          <p:cNvSpPr/>
          <p:nvPr/>
        </p:nvSpPr>
        <p:spPr>
          <a:xfrm>
            <a:off x="2541960" y="1829520"/>
            <a:ext cx="13202640" cy="25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O MERCADO DE</a:t>
            </a:r>
            <a:r>
              <a:rPr b="1" lang="en-US" sz="10000" spc="-1" strike="noStrike">
                <a:solidFill>
                  <a:srgbClr val="ff006b"/>
                </a:solidFill>
                <a:latin typeface="Anonymous Pro"/>
                <a:ea typeface="DejaVu Sans"/>
              </a:rPr>
              <a:t> INTERNET DAS COISAS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2541960" y="5017680"/>
            <a:ext cx="13202640" cy="31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5000"/>
              </a:lnSpc>
            </a:pP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O mercado de 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IoT</a:t>
            </a: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ainda está engatinhando</a:t>
            </a:r>
            <a:endParaRPr b="0" lang="en-US" sz="5000" spc="-1" strike="noStrike">
              <a:latin typeface="Arial"/>
            </a:endParaRPr>
          </a:p>
          <a:p>
            <a:pPr>
              <a:lnSpc>
                <a:spcPts val="5000"/>
              </a:lnSpc>
            </a:pPr>
            <a:endParaRPr b="0" lang="en-US" sz="5000" spc="-1" strike="noStrike">
              <a:latin typeface="Arial"/>
            </a:endParaRPr>
          </a:p>
          <a:p>
            <a:pPr>
              <a:lnSpc>
                <a:spcPts val="5000"/>
              </a:lnSpc>
            </a:pP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Se posicionando para um 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crescimento exponêncial</a:t>
            </a: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nos próximos anos</a:t>
            </a:r>
            <a:endParaRPr b="0" lang="en-US" sz="50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"/>
          <p:cNvPicPr/>
          <p:nvPr/>
        </p:nvPicPr>
        <p:blipFill>
          <a:blip r:embed="rId1"/>
          <a:stretch/>
        </p:blipFill>
        <p:spPr>
          <a:xfrm>
            <a:off x="1861200" y="1028880"/>
            <a:ext cx="14564520" cy="8228520"/>
          </a:xfrm>
          <a:prstGeom prst="rect">
            <a:avLst/>
          </a:prstGeom>
          <a:ln>
            <a:noFill/>
          </a:ln>
        </p:spPr>
      </p:pic>
      <p:sp>
        <p:nvSpPr>
          <p:cNvPr id="60" name="CustomShape 1"/>
          <p:cNvSpPr/>
          <p:nvPr/>
        </p:nvSpPr>
        <p:spPr>
          <a:xfrm>
            <a:off x="2541960" y="1829520"/>
            <a:ext cx="13202640" cy="25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0001"/>
              </a:lnSpc>
            </a:pPr>
            <a:r>
              <a:rPr b="1" lang="en-US" sz="10000" spc="-1" strike="noStrike">
                <a:solidFill>
                  <a:srgbClr val="ffffff"/>
                </a:solidFill>
                <a:latin typeface="Anonymous Pro"/>
                <a:ea typeface="DejaVu Sans"/>
              </a:rPr>
              <a:t>O MERCADO DE</a:t>
            </a:r>
            <a:r>
              <a:rPr b="1" lang="en-US" sz="10000" spc="-1" strike="noStrike">
                <a:solidFill>
                  <a:srgbClr val="ff006b"/>
                </a:solidFill>
                <a:latin typeface="Anonymous Pro"/>
                <a:ea typeface="DejaVu Sans"/>
              </a:rPr>
              <a:t> INTERNET DAS COISAS</a:t>
            </a:r>
            <a:endParaRPr b="0" lang="en-US" sz="10000" spc="-1" strike="noStrike">
              <a:latin typeface="Arial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2541960" y="5229360"/>
            <a:ext cx="13202640" cy="25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5000"/>
              </a:lnSpc>
            </a:pP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De acordo com a Gartner no final de 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2019</a:t>
            </a: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teremos 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14 bilhões </a:t>
            </a: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de dispositivos conectados, e 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25 bilhões</a:t>
            </a:r>
            <a:r>
              <a:rPr b="1" lang="en-US" sz="5000" spc="-1" strike="noStrike">
                <a:solidFill>
                  <a:srgbClr val="ffffff"/>
                </a:solidFill>
                <a:latin typeface="Anonymous Pro"/>
                <a:ea typeface="DejaVu Sans"/>
              </a:rPr>
              <a:t> até o fim de </a:t>
            </a:r>
            <a:r>
              <a:rPr b="1" lang="en-US" sz="5000" spc="-1" strike="noStrike">
                <a:solidFill>
                  <a:srgbClr val="ff006b"/>
                </a:solidFill>
                <a:latin typeface="Anonymous Pro"/>
                <a:ea typeface="DejaVu Sans"/>
              </a:rPr>
              <a:t>2021</a:t>
            </a:r>
            <a:endParaRPr b="0" lang="en-US" sz="50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Application>LibreOffice/6.0.7.3$Linux_X86_64 LibreOffice_project/00m0$Build-3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en-US</dc:language>
  <cp:lastModifiedBy/>
  <dcterms:modified xsi:type="dcterms:W3CDTF">2019-09-11T11:06:27Z</dcterms:modified>
  <cp:revision>7</cp:revision>
  <dc:subject/>
  <dc:title>SMWSP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0</vt:i4>
  </property>
</Properties>
</file>